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B4727E5-485F-482F-8277-C8F91C96EB47}" type="datetimeFigureOut">
              <a:rPr lang="fa-IR" smtClean="0"/>
              <a:t>12/04/1442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7886A1B-84E7-4B74-8260-184302B12FB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99961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86A1B-84E7-4B74-8260-184302B12FBF}" type="slidenum">
              <a:rPr lang="fa-IR" smtClean="0"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69207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8D0D766-9DB4-46A1-9D1B-8A6077ECB054}" type="datetimeFigureOut">
              <a:rPr lang="fa-IR" smtClean="0"/>
              <a:t>12/04/1442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947CCEA-3698-465E-B3D6-24BE8EFBC1A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D766-9DB4-46A1-9D1B-8A6077ECB054}" type="datetimeFigureOut">
              <a:rPr lang="fa-IR" smtClean="0"/>
              <a:t>12/04/1442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CCEA-3698-465E-B3D6-24BE8EFBC1A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D766-9DB4-46A1-9D1B-8A6077ECB054}" type="datetimeFigureOut">
              <a:rPr lang="fa-IR" smtClean="0"/>
              <a:t>12/04/1442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CCEA-3698-465E-B3D6-24BE8EFBC1A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8D0D766-9DB4-46A1-9D1B-8A6077ECB054}" type="datetimeFigureOut">
              <a:rPr lang="fa-IR" smtClean="0"/>
              <a:t>12/04/1442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CCEA-3698-465E-B3D6-24BE8EFBC1A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8D0D766-9DB4-46A1-9D1B-8A6077ECB054}" type="datetimeFigureOut">
              <a:rPr lang="fa-IR" smtClean="0"/>
              <a:t>12/04/1442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947CCEA-3698-465E-B3D6-24BE8EFBC1AF}" type="slidenum">
              <a:rPr lang="fa-IR" smtClean="0"/>
              <a:t>‹#›</a:t>
            </a:fld>
            <a:endParaRPr lang="fa-I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8D0D766-9DB4-46A1-9D1B-8A6077ECB054}" type="datetimeFigureOut">
              <a:rPr lang="fa-IR" smtClean="0"/>
              <a:t>12/04/1442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947CCEA-3698-465E-B3D6-24BE8EFBC1A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8D0D766-9DB4-46A1-9D1B-8A6077ECB054}" type="datetimeFigureOut">
              <a:rPr lang="fa-IR" smtClean="0"/>
              <a:t>12/04/1442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947CCEA-3698-465E-B3D6-24BE8EFBC1AF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D766-9DB4-46A1-9D1B-8A6077ECB054}" type="datetimeFigureOut">
              <a:rPr lang="fa-IR" smtClean="0"/>
              <a:t>12/04/1442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CCEA-3698-465E-B3D6-24BE8EFBC1A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8D0D766-9DB4-46A1-9D1B-8A6077ECB054}" type="datetimeFigureOut">
              <a:rPr lang="fa-IR" smtClean="0"/>
              <a:t>12/04/1442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947CCEA-3698-465E-B3D6-24BE8EFBC1A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8D0D766-9DB4-46A1-9D1B-8A6077ECB054}" type="datetimeFigureOut">
              <a:rPr lang="fa-IR" smtClean="0"/>
              <a:t>12/04/1442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947CCEA-3698-465E-B3D6-24BE8EFBC1AF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8D0D766-9DB4-46A1-9D1B-8A6077ECB054}" type="datetimeFigureOut">
              <a:rPr lang="fa-IR" smtClean="0"/>
              <a:t>12/04/1442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947CCEA-3698-465E-B3D6-24BE8EFBC1AF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8D0D766-9DB4-46A1-9D1B-8A6077ECB054}" type="datetimeFigureOut">
              <a:rPr lang="fa-IR" smtClean="0"/>
              <a:t>12/04/1442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947CCEA-3698-465E-B3D6-24BE8EFBC1AF}" type="slidenum">
              <a:rPr lang="fa-IR" smtClean="0"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chemeClr val="tx1">
                    <a:lumMod val="95000"/>
                  </a:schemeClr>
                </a:solidFill>
              </a:rPr>
              <a:t>به نام خدا </a:t>
            </a:r>
            <a:endParaRPr lang="fa-IR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تهیه کننده : محمد عرشیا عظیمی هشجین</a:t>
            </a:r>
          </a:p>
          <a:p>
            <a:r>
              <a:rPr lang="fa-IR" dirty="0" smtClean="0"/>
              <a:t>موضوغ : فعل های اسنادی</a:t>
            </a:r>
          </a:p>
          <a:p>
            <a:r>
              <a:rPr lang="fa-IR" dirty="0" smtClean="0"/>
              <a:t>معلم : استاد </a:t>
            </a:r>
            <a:r>
              <a:rPr lang="fa-IR" dirty="0" smtClean="0"/>
              <a:t>رضایی</a:t>
            </a:r>
          </a:p>
          <a:p>
            <a:r>
              <a:rPr lang="fa-IR" smtClean="0"/>
              <a:t>کلاس : 704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3242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>
                <a:solidFill>
                  <a:schemeClr val="tx1"/>
                </a:solidFill>
                <a:effectLst/>
              </a:rPr>
              <a:t>تعریف فعل اسنادی(مسند)</a:t>
            </a:r>
            <a:r>
              <a:rPr lang="fa-IR" b="1" dirty="0">
                <a:effectLst/>
              </a:rPr>
              <a:t/>
            </a:r>
            <a:br>
              <a:rPr lang="fa-IR" b="1" dirty="0">
                <a:effectLst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همه ی فعلها مفهوم  یکسان ندارند. بعضی از انها مفهوم انجام گرفتن  کار را می رسانند.مثل : </a:t>
            </a:r>
            <a:r>
              <a:rPr lang="fa-IR" b="1" dirty="0">
                <a:cs typeface="B Nazanin" panose="00000400000000000000" pitchFamily="2" charset="-78"/>
              </a:rPr>
              <a:t>خوردم ، نوشتی، می سازید</a:t>
            </a:r>
            <a:r>
              <a:rPr lang="fa-IR" dirty="0">
                <a:cs typeface="B Nazanin" panose="00000400000000000000" pitchFamily="2" charset="-78"/>
              </a:rPr>
              <a:t> و.....</a:t>
            </a:r>
          </a:p>
          <a:p>
            <a:r>
              <a:rPr lang="fa-IR" dirty="0">
                <a:cs typeface="B Nazanin" panose="00000400000000000000" pitchFamily="2" charset="-78"/>
              </a:rPr>
              <a:t>وقتی این فعلها را می شنویم ، کاری در ذهنمان نقش می بندد. مثال : سارا امروز به مدرسه </a:t>
            </a:r>
            <a:r>
              <a:rPr lang="fa-IR" b="1" dirty="0">
                <a:cs typeface="B Nazanin" panose="00000400000000000000" pitchFamily="2" charset="-78"/>
              </a:rPr>
              <a:t>میرود.</a:t>
            </a:r>
            <a:endParaRPr lang="fa-IR" dirty="0">
              <a:cs typeface="B Nazanin" panose="00000400000000000000" pitchFamily="2" charset="-78"/>
            </a:endParaRPr>
          </a:p>
          <a:p>
            <a:r>
              <a:rPr lang="fa-IR" dirty="0">
                <a:cs typeface="B Nazanin" panose="00000400000000000000" pitchFamily="2" charset="-78"/>
              </a:rPr>
              <a:t>در این جمله ، فعلمی رود نشان می دهد که سارا کاری انجام داده است.</a:t>
            </a:r>
          </a:p>
          <a:p>
            <a:r>
              <a:rPr lang="fa-IR" dirty="0">
                <a:cs typeface="B Nazanin" panose="00000400000000000000" pitchFamily="2" charset="-78"/>
              </a:rPr>
              <a:t>به این دسته از فعلها ،</a:t>
            </a:r>
            <a:r>
              <a:rPr lang="fa-IR" b="1" u="sng" dirty="0">
                <a:cs typeface="B Nazanin" panose="00000400000000000000" pitchFamily="2" charset="-78"/>
              </a:rPr>
              <a:t> فعل خاص</a:t>
            </a:r>
            <a:r>
              <a:rPr lang="fa-IR" dirty="0">
                <a:cs typeface="B Nazanin" panose="00000400000000000000" pitchFamily="2" charset="-78"/>
              </a:rPr>
              <a:t>  می گوییم.</a:t>
            </a:r>
          </a:p>
          <a:p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962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4160"/>
          </a:xfrm>
        </p:spPr>
        <p:txBody>
          <a:bodyPr>
            <a:normAutofit/>
          </a:bodyPr>
          <a:lstStyle/>
          <a:p>
            <a:r>
              <a:rPr lang="fa-IR" dirty="0">
                <a:cs typeface="B Nazanin" panose="00000400000000000000" pitchFamily="2" charset="-78"/>
              </a:rPr>
              <a:t>دسته ای دیگر از افعال ، مفهوم انجام کار نمی رسانند. مثل : </a:t>
            </a:r>
            <a:r>
              <a:rPr lang="fa-IR" b="1" dirty="0">
                <a:cs typeface="B Nazanin" panose="00000400000000000000" pitchFamily="2" charset="-78"/>
              </a:rPr>
              <a:t>شد – بودم – است</a:t>
            </a:r>
            <a:endParaRPr lang="fa-IR" dirty="0">
              <a:cs typeface="B Nazanin" panose="00000400000000000000" pitchFamily="2" charset="-78"/>
            </a:endParaRPr>
          </a:p>
          <a:p>
            <a:r>
              <a:rPr lang="fa-IR" dirty="0">
                <a:cs typeface="B Nazanin" panose="00000400000000000000" pitchFamily="2" charset="-78"/>
              </a:rPr>
              <a:t>وقتی این فعلها را می شنویم ، کاری در ذهنمان نقش نمی بندد.</a:t>
            </a:r>
          </a:p>
          <a:p>
            <a:r>
              <a:rPr lang="fa-IR" dirty="0">
                <a:cs typeface="B Nazanin" panose="00000400000000000000" pitchFamily="2" charset="-78"/>
              </a:rPr>
              <a:t>به این دسته از فعلها ،</a:t>
            </a:r>
            <a:r>
              <a:rPr lang="fa-IR" b="1" u="sng" dirty="0">
                <a:cs typeface="B Nazanin" panose="00000400000000000000" pitchFamily="2" charset="-78"/>
              </a:rPr>
              <a:t> فعل اسنادی ( عام یا ربطی )</a:t>
            </a:r>
            <a:r>
              <a:rPr lang="fa-IR" dirty="0">
                <a:cs typeface="B Nazanin" panose="00000400000000000000" pitchFamily="2" charset="-78"/>
              </a:rPr>
              <a:t> می گوییم.</a:t>
            </a:r>
          </a:p>
          <a:p>
            <a:r>
              <a:rPr lang="fa-IR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چند 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نکته</a:t>
            </a:r>
            <a:r>
              <a:rPr lang="fa-IR" dirty="0">
                <a:solidFill>
                  <a:srgbClr val="C00000"/>
                </a:solidFill>
                <a:cs typeface="B Nazanin" panose="00000400000000000000" pitchFamily="2" charset="-78"/>
              </a:rPr>
              <a:t> </a:t>
            </a:r>
            <a:r>
              <a:rPr lang="fa-IR" dirty="0" smtClean="0">
                <a:solidFill>
                  <a:srgbClr val="C00000"/>
                </a:solidFill>
                <a:cs typeface="B Nazanin" panose="00000400000000000000" pitchFamily="2" charset="-78"/>
              </a:rPr>
              <a:t>:</a:t>
            </a:r>
          </a:p>
          <a:p>
            <a:r>
              <a:rPr lang="fa-IR" dirty="0">
                <a:cs typeface="B Nazanin" panose="00000400000000000000" pitchFamily="2" charset="-78"/>
              </a:rPr>
              <a:t>۱ - فعلهای اسنادی روی دادن حالت را بیان می کنند. مانند : سارا خسته شد. هوا سرد شد.</a:t>
            </a:r>
          </a:p>
          <a:p>
            <a:r>
              <a:rPr lang="fa-IR" dirty="0">
                <a:cs typeface="B Nazanin" panose="00000400000000000000" pitchFamily="2" charset="-78"/>
              </a:rPr>
              <a:t>در این جمله  سارا کاری انجام نداده بلکه حالتی را پذیرفته است .</a:t>
            </a:r>
          </a:p>
          <a:p>
            <a:r>
              <a:rPr lang="fa-IR" dirty="0">
                <a:cs typeface="B Nazanin" panose="00000400000000000000" pitchFamily="2" charset="-78"/>
              </a:rPr>
              <a:t>۲ - فعلهای اسنادی محدودند و عبارتند از :</a:t>
            </a:r>
          </a:p>
          <a:p>
            <a:r>
              <a:rPr lang="fa-IR" dirty="0">
                <a:cs typeface="B Nazanin" panose="00000400000000000000" pitchFamily="2" charset="-78"/>
              </a:rPr>
              <a:t>است ، بود ،شد  ( گشت ، گردید  : در صورتی که به معنی شد بیاید . )</a:t>
            </a:r>
          </a:p>
          <a:p>
            <a:endParaRPr lang="fa-IR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472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6168"/>
          </a:xfrm>
        </p:spPr>
        <p:txBody>
          <a:bodyPr>
            <a:noAutofit/>
          </a:bodyPr>
          <a:lstStyle/>
          <a:p>
            <a:r>
              <a:rPr lang="fa-IR" sz="3200" dirty="0">
                <a:cs typeface="B Nazanin" panose="00000400000000000000" pitchFamily="2" charset="-78"/>
              </a:rPr>
              <a:t>۳ – این فعلها با نهاد به تنهایی یک جمله کامل نمی سازند.مثلا وقتی می گوییم : علی شد ( است – بود ) جمله کامل نیست و شنونده فورا می پرسد : علی  چطور شد ( بود ، است ) ؟</a:t>
            </a:r>
          </a:p>
          <a:p>
            <a:r>
              <a:rPr lang="fa-IR" sz="3200" dirty="0">
                <a:cs typeface="B Nazanin" panose="00000400000000000000" pitchFamily="2" charset="-78"/>
              </a:rPr>
              <a:t>و وقتی جمله دارای معنی کامل می شود که ما حالت را هم بیان کنیم .  یعنی مثلا بگوییم : علی تشنه شد (بود – است ) .</a:t>
            </a:r>
          </a:p>
          <a:p>
            <a:r>
              <a:rPr lang="fa-IR" sz="3200" dirty="0">
                <a:cs typeface="B Nazanin" panose="00000400000000000000" pitchFamily="2" charset="-78"/>
              </a:rPr>
              <a:t>این حالت را که همراه فعل اسنادی می اید و به نهاد نسبت داده می شود ، مسند می نامیم.</a:t>
            </a:r>
          </a:p>
          <a:p>
            <a:r>
              <a:rPr lang="fa-IR" sz="3200" dirty="0">
                <a:cs typeface="B Nazanin" panose="00000400000000000000" pitchFamily="2" charset="-78"/>
              </a:rPr>
              <a:t>بنا بر این مسند ، حالتی است که به وسیله فعل اسنادی به نهاد نسبت داده می شود</a:t>
            </a:r>
            <a:r>
              <a:rPr lang="fa-IR" sz="3200" dirty="0" smtClean="0">
                <a:cs typeface="B Nazanin" panose="00000400000000000000" pitchFamily="2" charset="-78"/>
              </a:rPr>
              <a:t>.</a:t>
            </a:r>
            <a:r>
              <a:rPr lang="fa-IR" sz="3200" b="1" dirty="0" smtClean="0">
                <a:solidFill>
                  <a:srgbClr val="C00000"/>
                </a:solidFill>
              </a:rPr>
              <a:t>                </a:t>
            </a:r>
          </a:p>
          <a:p>
            <a:pPr marL="64008" indent="0">
              <a:buNone/>
            </a:pPr>
            <a:endParaRPr lang="fa-IR" sz="3200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510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چند نکته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lnSpcReduction="10000"/>
          </a:bodyPr>
          <a:lstStyle/>
          <a:p>
            <a:r>
              <a:rPr lang="fa-IR" dirty="0">
                <a:cs typeface="B Nazanin" panose="00000400000000000000" pitchFamily="2" charset="-78"/>
              </a:rPr>
              <a:t>۱ – فعلهایی که دارای فعل اسنادی و مسند هستند را جمله اسنادی ( اسمیه ) می نامند.</a:t>
            </a:r>
          </a:p>
          <a:p>
            <a:r>
              <a:rPr lang="fa-IR" dirty="0">
                <a:cs typeface="B Nazanin" panose="00000400000000000000" pitchFamily="2" charset="-78"/>
              </a:rPr>
              <a:t>۲ – فعلهای اسنادی  را گذرا به مسند می نامیم چون حتما باید مسند داشته باشند تا یک جمله کامل بسازند.</a:t>
            </a:r>
          </a:p>
          <a:p>
            <a:r>
              <a:rPr lang="fa-IR" dirty="0">
                <a:cs typeface="B Nazanin" panose="00000400000000000000" pitchFamily="2" charset="-78"/>
              </a:rPr>
              <a:t>۳ – فعلهای گشت – گردید اگر به معنی گردش کرد  بیاید ، فعل خاص است نه اسنادی . مثال :</a:t>
            </a:r>
          </a:p>
          <a:p>
            <a:r>
              <a:rPr lang="fa-IR" dirty="0">
                <a:cs typeface="B Nazanin" panose="00000400000000000000" pitchFamily="2" charset="-78"/>
              </a:rPr>
              <a:t>زمین به دور خورشید </a:t>
            </a:r>
            <a:r>
              <a:rPr lang="fa-IR" u="sng" dirty="0">
                <a:cs typeface="B Nazanin" panose="00000400000000000000" pitchFamily="2" charset="-78"/>
              </a:rPr>
              <a:t>می گردد </a:t>
            </a:r>
            <a:r>
              <a:rPr lang="fa-IR" dirty="0">
                <a:cs typeface="B Nazanin" panose="00000400000000000000" pitchFamily="2" charset="-78"/>
              </a:rPr>
              <a:t> = گردش می کند : فعل خاص است .</a:t>
            </a:r>
          </a:p>
          <a:p>
            <a:r>
              <a:rPr lang="fa-IR" dirty="0">
                <a:cs typeface="B Nazanin" panose="00000400000000000000" pitchFamily="2" charset="-78"/>
              </a:rPr>
              <a:t>علی در شهر </a:t>
            </a:r>
            <a:r>
              <a:rPr lang="fa-IR" u="sng" dirty="0">
                <a:cs typeface="B Nazanin" panose="00000400000000000000" pitchFamily="2" charset="-78"/>
              </a:rPr>
              <a:t>گشت </a:t>
            </a:r>
            <a:r>
              <a:rPr lang="fa-IR" dirty="0">
                <a:cs typeface="B Nazanin" panose="00000400000000000000" pitchFamily="2" charset="-78"/>
              </a:rPr>
              <a:t> = گردش کرد : فعل خاص است .</a:t>
            </a:r>
          </a:p>
          <a:p>
            <a:r>
              <a:rPr lang="fa-IR" dirty="0">
                <a:cs typeface="B Nazanin" panose="00000400000000000000" pitchFamily="2" charset="-78"/>
              </a:rPr>
              <a:t>علی خشمگین</a:t>
            </a:r>
            <a:r>
              <a:rPr lang="fa-IR" u="sng" dirty="0">
                <a:cs typeface="B Nazanin" panose="00000400000000000000" pitchFamily="2" charset="-78"/>
              </a:rPr>
              <a:t> شد</a:t>
            </a:r>
            <a:r>
              <a:rPr lang="fa-IR" dirty="0">
                <a:cs typeface="B Nazanin" panose="00000400000000000000" pitchFamily="2" charset="-78"/>
              </a:rPr>
              <a:t>( </a:t>
            </a:r>
            <a:r>
              <a:rPr lang="fa-IR" u="sng" dirty="0">
                <a:cs typeface="B Nazanin" panose="00000400000000000000" pitchFamily="2" charset="-78"/>
              </a:rPr>
              <a:t>است</a:t>
            </a:r>
            <a:r>
              <a:rPr lang="fa-IR" dirty="0">
                <a:cs typeface="B Nazanin" panose="00000400000000000000" pitchFamily="2" charset="-78"/>
              </a:rPr>
              <a:t> ،</a:t>
            </a:r>
            <a:r>
              <a:rPr lang="fa-IR" u="sng" dirty="0">
                <a:cs typeface="B Nazanin" panose="00000400000000000000" pitchFamily="2" charset="-78"/>
              </a:rPr>
              <a:t> بود</a:t>
            </a:r>
            <a:r>
              <a:rPr lang="fa-IR" dirty="0">
                <a:cs typeface="B Nazanin" panose="00000400000000000000" pitchFamily="2" charset="-78"/>
              </a:rPr>
              <a:t> ) = فعل اسنادی است .</a:t>
            </a:r>
          </a:p>
          <a:p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57208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6168"/>
          </a:xfrm>
        </p:spPr>
        <p:txBody>
          <a:bodyPr>
            <a:normAutofit fontScale="92500" lnSpcReduction="10000"/>
          </a:bodyPr>
          <a:lstStyle/>
          <a:p>
            <a:r>
              <a:rPr lang="fa-IR" dirty="0">
                <a:cs typeface="B Nazanin" panose="00000400000000000000" pitchFamily="2" charset="-78"/>
              </a:rPr>
              <a:t>۴ – فعل شد ، اگر به معنای رفت باشد  فعل خاص است و اسنادی نیست . مثال :</a:t>
            </a:r>
          </a:p>
          <a:p>
            <a:r>
              <a:rPr lang="fa-IR" dirty="0">
                <a:cs typeface="B Nazanin" panose="00000400000000000000" pitchFamily="2" charset="-78"/>
              </a:rPr>
              <a:t>پیامبر به مکه </a:t>
            </a:r>
            <a:r>
              <a:rPr lang="fa-IR" u="sng" dirty="0">
                <a:cs typeface="B Nazanin" panose="00000400000000000000" pitchFamily="2" charset="-78"/>
              </a:rPr>
              <a:t>شد</a:t>
            </a:r>
            <a:r>
              <a:rPr lang="fa-IR" dirty="0">
                <a:cs typeface="B Nazanin" panose="00000400000000000000" pitchFamily="2" charset="-78"/>
              </a:rPr>
              <a:t> = رفت : فعل خاص است .        </a:t>
            </a:r>
          </a:p>
          <a:p>
            <a:r>
              <a:rPr lang="fa-IR" dirty="0">
                <a:cs typeface="B Nazanin" panose="00000400000000000000" pitchFamily="2" charset="-78"/>
              </a:rPr>
              <a:t> اگر در خانه ای شوی = بروی : فعل خاص است .  </a:t>
            </a:r>
          </a:p>
          <a:p>
            <a:r>
              <a:rPr lang="fa-IR" dirty="0">
                <a:cs typeface="B Nazanin" panose="00000400000000000000" pitchFamily="2" charset="-78"/>
              </a:rPr>
              <a:t>۵ – فعلهای ( است ، بود ) اگر به معنی وجود داشتن ، قرار داشتن ، حضور داشتن  بیاید فعل خاص است و اسنادی نیست . مثال :</a:t>
            </a:r>
          </a:p>
          <a:p>
            <a:r>
              <a:rPr lang="fa-IR" dirty="0">
                <a:cs typeface="B Nazanin" panose="00000400000000000000" pitchFamily="2" charset="-78"/>
              </a:rPr>
              <a:t>کتاب در کیف </a:t>
            </a:r>
            <a:r>
              <a:rPr lang="fa-IR" u="sng" dirty="0">
                <a:cs typeface="B Nazanin" panose="00000400000000000000" pitchFamily="2" charset="-78"/>
              </a:rPr>
              <a:t>است</a:t>
            </a:r>
            <a:r>
              <a:rPr lang="fa-IR" dirty="0">
                <a:cs typeface="B Nazanin" panose="00000400000000000000" pitchFamily="2" charset="-78"/>
              </a:rPr>
              <a:t> = قرار دارد : خاص است .</a:t>
            </a:r>
          </a:p>
          <a:p>
            <a:r>
              <a:rPr lang="fa-IR" dirty="0">
                <a:cs typeface="B Nazanin" panose="00000400000000000000" pitchFamily="2" charset="-78"/>
              </a:rPr>
              <a:t>علی در کلاس </a:t>
            </a:r>
            <a:r>
              <a:rPr lang="fa-IR" u="sng" dirty="0">
                <a:cs typeface="B Nazanin" panose="00000400000000000000" pitchFamily="2" charset="-78"/>
              </a:rPr>
              <a:t>بود</a:t>
            </a:r>
            <a:r>
              <a:rPr lang="fa-IR" dirty="0">
                <a:cs typeface="B Nazanin" panose="00000400000000000000" pitchFamily="2" charset="-78"/>
              </a:rPr>
              <a:t> = حضور داشت : خاص است .</a:t>
            </a:r>
          </a:p>
          <a:p>
            <a:r>
              <a:rPr lang="fa-IR" dirty="0">
                <a:cs typeface="B Nazanin" panose="00000400000000000000" pitchFamily="2" charset="-78"/>
              </a:rPr>
              <a:t>گندم در انبار </a:t>
            </a:r>
            <a:r>
              <a:rPr lang="fa-IR" u="sng" dirty="0">
                <a:cs typeface="B Nazanin" panose="00000400000000000000" pitchFamily="2" charset="-78"/>
              </a:rPr>
              <a:t>است</a:t>
            </a:r>
            <a:r>
              <a:rPr lang="fa-IR" dirty="0">
                <a:cs typeface="B Nazanin" panose="00000400000000000000" pitchFamily="2" charset="-78"/>
              </a:rPr>
              <a:t> = وجود دارد : خاص است .</a:t>
            </a:r>
          </a:p>
          <a:p>
            <a:r>
              <a:rPr lang="fa-IR" dirty="0">
                <a:cs typeface="B Nazanin" panose="00000400000000000000" pitchFamily="2" charset="-78"/>
              </a:rPr>
              <a:t>۶ - گاهی اوقات فعل اسنادی به صورت شکسته می اید و ما از مفهوم جمله به ان پی می بریم. مثال :</a:t>
            </a:r>
          </a:p>
          <a:p>
            <a:r>
              <a:rPr lang="fa-IR" dirty="0">
                <a:cs typeface="B Nazanin" panose="00000400000000000000" pitchFamily="2" charset="-78"/>
              </a:rPr>
              <a:t>من اینجا چون نگهبان</a:t>
            </a:r>
            <a:r>
              <a:rPr lang="fa-IR" u="sng" dirty="0">
                <a:cs typeface="B Nazanin" panose="00000400000000000000" pitchFamily="2" charset="-78"/>
              </a:rPr>
              <a:t>م </a:t>
            </a:r>
            <a:r>
              <a:rPr lang="fa-IR" dirty="0">
                <a:cs typeface="B Nazanin" panose="00000400000000000000" pitchFamily="2" charset="-78"/>
              </a:rPr>
              <a:t>  = هستم .</a:t>
            </a:r>
          </a:p>
          <a:p>
            <a:r>
              <a:rPr lang="fa-IR" dirty="0">
                <a:cs typeface="B Nazanin" panose="00000400000000000000" pitchFamily="2" charset="-78"/>
              </a:rPr>
              <a:t>تو خوشحال</a:t>
            </a:r>
            <a:r>
              <a:rPr lang="fa-IR" u="sng" dirty="0">
                <a:cs typeface="B Nazanin" panose="00000400000000000000" pitchFamily="2" charset="-78"/>
              </a:rPr>
              <a:t>ی</a:t>
            </a:r>
            <a:r>
              <a:rPr lang="fa-IR" dirty="0">
                <a:cs typeface="B Nazanin" panose="00000400000000000000" pitchFamily="2" charset="-78"/>
              </a:rPr>
              <a:t> = هستی .</a:t>
            </a:r>
          </a:p>
          <a:p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7109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4160"/>
          </a:xfrm>
        </p:spPr>
        <p:txBody>
          <a:bodyPr>
            <a:normAutofit/>
          </a:bodyPr>
          <a:lstStyle/>
          <a:p>
            <a:r>
              <a:rPr lang="fa-IR" dirty="0">
                <a:cs typeface="B Nazanin" panose="00000400000000000000" pitchFamily="2" charset="-78"/>
              </a:rPr>
              <a:t>۷ -  فعل اسنادی هم مانند سایر فعلها دارای زمانهای گذشته ، حال و اینده است . مثال : هوا سرد شد ( می شود ، خواهد شد ) .</a:t>
            </a:r>
          </a:p>
          <a:p>
            <a:r>
              <a:rPr lang="fa-IR" dirty="0">
                <a:cs typeface="B Nazanin" panose="00000400000000000000" pitchFamily="2" charset="-78"/>
              </a:rPr>
              <a:t>۸ – فعلهای هست ، نیست ، باشد ، نباشد ، نبود  نیز فعل اسنادی هستند .</a:t>
            </a:r>
          </a:p>
          <a:p>
            <a:r>
              <a:rPr lang="fa-IR" dirty="0">
                <a:cs typeface="B Nazanin" panose="00000400000000000000" pitchFamily="2" charset="-78"/>
              </a:rPr>
              <a:t>ادامه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یافتن </a:t>
            </a:r>
            <a:r>
              <a:rPr lang="fa-IR" b="1" dirty="0">
                <a:cs typeface="B Nazanin" panose="00000400000000000000" pitchFamily="2" charset="-78"/>
              </a:rPr>
              <a:t>مسند در </a:t>
            </a:r>
            <a:r>
              <a:rPr lang="fa-IR" b="1" dirty="0" smtClean="0">
                <a:cs typeface="B Nazanin" panose="00000400000000000000" pitchFamily="2" charset="-78"/>
              </a:rPr>
              <a:t>جمله</a:t>
            </a:r>
          </a:p>
          <a:p>
            <a:r>
              <a:rPr lang="fa-IR" b="1" dirty="0">
                <a:cs typeface="B Nazanin" panose="00000400000000000000" pitchFamily="2" charset="-78"/>
              </a:rPr>
              <a:t>یافتن مسند در جمله</a:t>
            </a:r>
            <a:r>
              <a:rPr lang="fa-IR" dirty="0">
                <a:cs typeface="B Nazanin" panose="00000400000000000000" pitchFamily="2" charset="-78"/>
              </a:rPr>
              <a:t> : ابتدا نهاد را پیدا می کنیم . بعد بین نهاد و فعل ، پرسش چطور – چگونه مطرح می کنیم . جوابی که به دست می اید ، مسند است . مثال :</a:t>
            </a:r>
          </a:p>
          <a:p>
            <a:r>
              <a:rPr lang="fa-IR" dirty="0">
                <a:cs typeface="B Nazanin" panose="00000400000000000000" pitchFamily="2" charset="-78"/>
              </a:rPr>
              <a:t>گشت غمناک دل و جان عقاب = دل و جان عقاب : نهاد     گشت  : فعل</a:t>
            </a:r>
          </a:p>
          <a:p>
            <a:r>
              <a:rPr lang="fa-IR" dirty="0">
                <a:cs typeface="B Nazanin" panose="00000400000000000000" pitchFamily="2" charset="-78"/>
              </a:rPr>
              <a:t>دل و جان عقاب چطور گشت  ؟ غمناک = مسند .</a:t>
            </a:r>
          </a:p>
          <a:p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876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ممنون از توجه شما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/>
              <a:t>خسته نباشید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79171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</TotalTime>
  <Words>60</Words>
  <Application>Microsoft Office PowerPoint</Application>
  <PresentationFormat>On-screen Show (4:3)</PresentationFormat>
  <Paragraphs>49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Verve</vt:lpstr>
      <vt:lpstr>به نام خدا </vt:lpstr>
      <vt:lpstr>تعریف فعل اسنادی(مسند) </vt:lpstr>
      <vt:lpstr>PowerPoint Presentation</vt:lpstr>
      <vt:lpstr>PowerPoint Presentation</vt:lpstr>
      <vt:lpstr>چند نکته</vt:lpstr>
      <vt:lpstr>PowerPoint Presentation</vt:lpstr>
      <vt:lpstr>PowerPoint Presentation</vt:lpstr>
      <vt:lpstr>ممنون از توجه شما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novinrayaneh</dc:creator>
  <cp:lastModifiedBy>novinrayaneh</cp:lastModifiedBy>
  <cp:revision>4</cp:revision>
  <dcterms:created xsi:type="dcterms:W3CDTF">2020-11-28T04:37:16Z</dcterms:created>
  <dcterms:modified xsi:type="dcterms:W3CDTF">2020-11-28T05:06:08Z</dcterms:modified>
</cp:coreProperties>
</file>